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92" r:id="rId5"/>
    <p:sldId id="275" r:id="rId6"/>
    <p:sldId id="276" r:id="rId7"/>
    <p:sldId id="277" r:id="rId8"/>
    <p:sldId id="278" r:id="rId9"/>
    <p:sldId id="279" r:id="rId10"/>
    <p:sldId id="294" r:id="rId11"/>
    <p:sldId id="28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89" d="100"/>
          <a:sy n="89" d="100"/>
        </p:scale>
        <p:origin x="466" y="7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12/11/2022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2880906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PK"/>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6.xml"/><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774015"/>
            <a:ext cx="5257793" cy="2057441"/>
          </a:xfrm>
        </p:spPr>
        <p:txBody>
          <a:bodyPr/>
          <a:lstStyle/>
          <a:p>
            <a:r>
              <a:rPr lang="en-US" dirty="0"/>
              <a:t>Data Storage Solutions</a:t>
            </a:r>
            <a:br>
              <a:rPr lang="en-US" dirty="0"/>
            </a:br>
            <a:r>
              <a:rPr lang="en-US" sz="2200" dirty="0"/>
              <a:t>(</a:t>
            </a:r>
            <a:r>
              <a:rPr lang="en-US" sz="2200" b="0" dirty="0"/>
              <a:t>Design and Development of data storage solutions for analysis</a:t>
            </a:r>
            <a:r>
              <a:rPr lang="en-US" sz="2200" dirty="0"/>
              <a:t>)</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43065" y="4111699"/>
            <a:ext cx="4682949" cy="1305690"/>
          </a:xfrm>
        </p:spPr>
        <p:txBody>
          <a:bodyPr/>
          <a:lstStyle/>
          <a:p>
            <a:r>
              <a:rPr lang="en-US" dirty="0"/>
              <a:t>Daniela Osinaga 10622199</a:t>
            </a:r>
          </a:p>
          <a:p>
            <a:r>
              <a:rPr lang="en-US" dirty="0"/>
              <a:t>Aditya </a:t>
            </a:r>
            <a:r>
              <a:rPr lang="en-US" dirty="0" err="1"/>
              <a:t>Anilkumar</a:t>
            </a:r>
            <a:r>
              <a:rPr lang="en-US" dirty="0"/>
              <a:t> 10606360</a:t>
            </a:r>
          </a:p>
          <a:p>
            <a:r>
              <a:rPr lang="en-US" dirty="0"/>
              <a:t>Abuzar Khan 10613710</a:t>
            </a:r>
          </a:p>
          <a:p>
            <a:endParaRPr lang="en-US" dirty="0"/>
          </a:p>
          <a:p>
            <a:endParaRPr lang="en-US" dirty="0"/>
          </a:p>
          <a:p>
            <a:endParaRPr lang="en-US" dirty="0"/>
          </a:p>
        </p:txBody>
      </p:sp>
      <p:pic>
        <p:nvPicPr>
          <p:cNvPr id="30" name="Picture placeholder 29" descr="People in an office discussing work over a laptop&#10;">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2">
            <a:extLst>
              <a:ext uri="{28A0092B-C50C-407E-A947-70E740481C1C}">
                <a14:useLocalDpi xmlns:a14="http://schemas.microsoft.com/office/drawing/2010/main"/>
              </a:ext>
            </a:extLst>
          </a:blip>
          <a:srcRect t="2475" r="2475"/>
          <a:stretch/>
        </p:blipFill>
        <p:spPr>
          <a:xfrm>
            <a:off x="6742557" y="821836"/>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Tree>
    <p:extLst>
      <p:ext uri="{BB962C8B-B14F-4D97-AF65-F5344CB8AC3E}">
        <p14:creationId xmlns:p14="http://schemas.microsoft.com/office/powerpoint/2010/main" val="3898447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dirty="0"/>
              <a:t>Contents</a:t>
            </a: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a:xfrm>
            <a:off x="6274027" y="1076241"/>
            <a:ext cx="1913128" cy="1054727"/>
          </a:xfrm>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Schema</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ETL</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Visualizations &amp; </a:t>
            </a:r>
          </a:p>
          <a:p>
            <a:r>
              <a:rPr lang="en-US" dirty="0"/>
              <a:t>Reports</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Graph Databases &amp; </a:t>
            </a:r>
          </a:p>
          <a:p>
            <a:r>
              <a:rPr lang="en-US" dirty="0"/>
              <a:t>Conclusion </a:t>
            </a:r>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416129" y="820183"/>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484632" y="2007083"/>
            <a:ext cx="4260180" cy="4208582"/>
          </a:xfrm>
        </p:spPr>
        <p:txBody>
          <a:bodyPr/>
          <a:lstStyle/>
          <a:p>
            <a:r>
              <a:rPr lang="en-US" dirty="0"/>
              <a:t>Logical and physical application of dimensional modelling, which can be found in such a way to analyze data of our origin, referring to their components or dimensions, for the purpose metric or business measure.</a:t>
            </a:r>
          </a:p>
          <a:p>
            <a:r>
              <a:rPr lang="en-US" dirty="0"/>
              <a:t>Reasons for Choosing this subject area was among vivid options this dataset was very much close to the fulfillment perquisites of the assignment. In addition, this data can analyze some.</a:t>
            </a:r>
          </a:p>
          <a:p>
            <a:r>
              <a:rPr lang="en-US" dirty="0"/>
              <a:t>E.g. what was the highest sales week in 2019,</a:t>
            </a:r>
          </a:p>
          <a:p>
            <a:r>
              <a:rPr lang="en-US" dirty="0"/>
              <a:t>Which branch is the most profitable throughout</a:t>
            </a:r>
          </a:p>
        </p:txBody>
      </p:sp>
      <p:pic>
        <p:nvPicPr>
          <p:cNvPr id="12" name="Picture Placeholder 11" descr="People around a table on their laptops">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rotWithShape="1">
          <a:blip r:embed="rId2" cstate="print">
            <a:extLst>
              <a:ext uri="{28A0092B-C50C-407E-A947-70E740481C1C}">
                <a14:useLocalDpi xmlns:a14="http://schemas.microsoft.com/office/drawing/2010/main"/>
              </a:ext>
            </a:extLst>
          </a:blip>
          <a:srcRect l="26" r="26"/>
          <a:stretch/>
        </p:blipFill>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zh-CN" altLang="en-US" sz="1200" u="none" strike="noStrike" kern="1200" cap="none" spc="0" normalizeH="0" baseline="0" noProof="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zh-CN" altLang="en-US" sz="1200" u="none" strike="noStrike" kern="120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4D761329-3BEF-0173-1328-A4DB26572AFF}"/>
              </a:ext>
            </a:extLst>
          </p:cNvPr>
          <p:cNvSpPr>
            <a:spLocks noGrp="1"/>
          </p:cNvSpPr>
          <p:nvPr>
            <p:ph type="title"/>
          </p:nvPr>
        </p:nvSpPr>
        <p:spPr>
          <a:xfrm>
            <a:off x="8271891" y="193339"/>
            <a:ext cx="2053928" cy="591666"/>
          </a:xfrm>
        </p:spPr>
        <p:txBody>
          <a:bodyPr/>
          <a:lstStyle/>
          <a:p>
            <a:pPr algn="ctr"/>
            <a:r>
              <a:rPr lang="en-US" dirty="0"/>
              <a:t>Schema</a:t>
            </a:r>
          </a:p>
        </p:txBody>
      </p:sp>
      <p:sp>
        <p:nvSpPr>
          <p:cNvPr id="4" name="TextBox 3">
            <a:extLst>
              <a:ext uri="{FF2B5EF4-FFF2-40B4-BE49-F238E27FC236}">
                <a16:creationId xmlns:a16="http://schemas.microsoft.com/office/drawing/2014/main" id="{C8F21D02-12BB-8C7B-60B6-5E41EE4C4140}"/>
              </a:ext>
            </a:extLst>
          </p:cNvPr>
          <p:cNvSpPr txBox="1"/>
          <p:nvPr/>
        </p:nvSpPr>
        <p:spPr>
          <a:xfrm flipH="1">
            <a:off x="6902154" y="952416"/>
            <a:ext cx="5078371" cy="5180905"/>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ea typeface="微软雅黑"/>
                <a:cs typeface="Posterama" panose="020B0504020200020000" pitchFamily="34" charset="0"/>
              </a:rPr>
              <a:t>Dataset has been acquired from Kaggle was then discussed upon and carefully Schema was designed.</a:t>
            </a:r>
          </a:p>
          <a:p>
            <a:pPr marL="0" indent="0" algn="ctr">
              <a:lnSpc>
                <a:spcPct val="100000"/>
              </a:lnSpc>
              <a:spcBef>
                <a:spcPts val="0"/>
              </a:spcBef>
              <a:buFontTx/>
              <a:buNone/>
            </a:pPr>
            <a:r>
              <a:rPr lang="en-IN" dirty="0">
                <a:solidFill>
                  <a:prstClr val="white"/>
                </a:solidFill>
                <a:ea typeface="微软雅黑"/>
                <a:cs typeface="Posterama" panose="020B0504020200020000" pitchFamily="34" charset="0"/>
              </a:rPr>
              <a:t>Being a small data most gullible atrocities were to include certain categories like gender and </a:t>
            </a:r>
            <a:r>
              <a:rPr lang="en-IN" dirty="0" err="1">
                <a:solidFill>
                  <a:prstClr val="white"/>
                </a:solidFill>
                <a:ea typeface="微软雅黑"/>
                <a:cs typeface="Posterama" panose="020B0504020200020000" pitchFamily="34" charset="0"/>
              </a:rPr>
              <a:t>customer_type</a:t>
            </a:r>
            <a:endParaRPr lang="en-IN" sz="1800" dirty="0">
              <a:solidFill>
                <a:prstClr val="white"/>
              </a:solidFill>
              <a:ea typeface="微软雅黑"/>
              <a:cs typeface="Posterama" panose="020B0504020200020000" pitchFamily="34" charset="0"/>
            </a:endParaRPr>
          </a:p>
          <a:p>
            <a:pPr marL="0" indent="0" algn="ctr">
              <a:lnSpc>
                <a:spcPct val="100000"/>
              </a:lnSpc>
              <a:spcBef>
                <a:spcPts val="0"/>
              </a:spcBef>
              <a:buFontTx/>
              <a:buNone/>
            </a:pPr>
            <a:r>
              <a:rPr lang="en-IN" dirty="0">
                <a:solidFill>
                  <a:prstClr val="white"/>
                </a:solidFill>
                <a:ea typeface="微软雅黑"/>
                <a:cs typeface="Posterama" panose="020B0504020200020000" pitchFamily="34" charset="0"/>
              </a:rPr>
              <a:t>To include invoice in the schema or not was a decision to be made but with consideration from the module leader it was finally opted out.</a:t>
            </a:r>
          </a:p>
          <a:p>
            <a:pPr marL="0" indent="0" algn="ctr">
              <a:lnSpc>
                <a:spcPct val="100000"/>
              </a:lnSpc>
              <a:spcBef>
                <a:spcPts val="0"/>
              </a:spcBef>
              <a:buFontTx/>
              <a:buNone/>
            </a:pPr>
            <a:endParaRPr lang="en-IN" dirty="0">
              <a:solidFill>
                <a:prstClr val="white"/>
              </a:solidFill>
              <a:ea typeface="微软雅黑"/>
              <a:cs typeface="Posterama" panose="020B0504020200020000" pitchFamily="34" charset="0"/>
            </a:endParaRPr>
          </a:p>
          <a:p>
            <a:pPr indent="457200" algn="just" rtl="0">
              <a:spcBef>
                <a:spcPts val="0"/>
              </a:spcBef>
              <a:spcAft>
                <a:spcPts val="800"/>
              </a:spcAft>
            </a:pPr>
            <a:r>
              <a:rPr lang="en-IN" dirty="0">
                <a:solidFill>
                  <a:prstClr val="white"/>
                </a:solidFill>
                <a:ea typeface="微软雅黑"/>
                <a:cs typeface="Posterama" panose="020B0504020200020000" pitchFamily="34" charset="0"/>
              </a:rPr>
              <a:t>Our final design for schema then was star design, with a fact table dimension tables connected with customer, payment, calendar, branch, product dimensions.</a:t>
            </a:r>
            <a:endParaRPr lang="en-US" b="0" dirty="0">
              <a:effectLst/>
            </a:endParaRPr>
          </a:p>
          <a:p>
            <a:br>
              <a:rPr lang="en-US" dirty="0"/>
            </a:br>
            <a:endParaRPr lang="en-IN" dirty="0">
              <a:solidFill>
                <a:prstClr val="white"/>
              </a:solidFill>
              <a:ea typeface="微软雅黑"/>
              <a:cs typeface="Posterama" panose="020B0504020200020000" pitchFamily="34" charset="0"/>
            </a:endParaRPr>
          </a:p>
          <a:p>
            <a:pPr marL="0" indent="0" algn="ctr">
              <a:lnSpc>
                <a:spcPct val="100000"/>
              </a:lnSpc>
              <a:spcBef>
                <a:spcPts val="0"/>
              </a:spcBef>
              <a:buFontTx/>
              <a:buNone/>
            </a:pPr>
            <a:endParaRPr lang="en-IN" sz="1800" dirty="0">
              <a:solidFill>
                <a:prstClr val="white"/>
              </a:solidFill>
              <a:ea typeface="微软雅黑"/>
              <a:cs typeface="Posterama" panose="020B0504020200020000" pitchFamily="34" charset="0"/>
            </a:endParaRPr>
          </a:p>
          <a:p>
            <a:pPr marL="0" indent="0" algn="ctr">
              <a:lnSpc>
                <a:spcPct val="100000"/>
              </a:lnSpc>
              <a:spcBef>
                <a:spcPts val="0"/>
              </a:spcBef>
              <a:buFontTx/>
              <a:buNone/>
            </a:pPr>
            <a:endParaRPr lang="en-IN" sz="1800" dirty="0">
              <a:solidFill>
                <a:prstClr val="white"/>
              </a:solidFill>
              <a:ea typeface="微软雅黑"/>
              <a:cs typeface="Posterama" panose="020B0504020200020000" pitchFamily="34" charset="0"/>
            </a:endParaRPr>
          </a:p>
        </p:txBody>
      </p:sp>
      <p:pic>
        <p:nvPicPr>
          <p:cNvPr id="1026" name="Picture 2">
            <a:extLst>
              <a:ext uri="{FF2B5EF4-FFF2-40B4-BE49-F238E27FC236}">
                <a16:creationId xmlns:a16="http://schemas.microsoft.com/office/drawing/2014/main" id="{D327ACB1-C74C-D140-DB59-58799AE651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8509" y="785005"/>
            <a:ext cx="5957838" cy="5099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07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C6EC6F6-F346-241D-C2AD-CEA21AF2E091}"/>
              </a:ext>
            </a:extLst>
          </p:cNvPr>
          <p:cNvSpPr>
            <a:spLocks noGrp="1"/>
          </p:cNvSpPr>
          <p:nvPr>
            <p:ph type="title"/>
          </p:nvPr>
        </p:nvSpPr>
        <p:spPr>
          <a:xfrm>
            <a:off x="234146" y="274955"/>
            <a:ext cx="10515600" cy="1115434"/>
          </a:xfrm>
        </p:spPr>
        <p:txBody>
          <a:bodyPr/>
          <a:lstStyle/>
          <a:p>
            <a:r>
              <a:rPr lang="en-US" dirty="0"/>
              <a:t>ETL(Extract Transform Load)</a:t>
            </a:r>
          </a:p>
        </p:txBody>
      </p:sp>
      <p:sp>
        <p:nvSpPr>
          <p:cNvPr id="8" name="Slide Number Placeholder 13">
            <a:extLst>
              <a:ext uri="{FF2B5EF4-FFF2-40B4-BE49-F238E27FC236}">
                <a16:creationId xmlns:a16="http://schemas.microsoft.com/office/drawing/2014/main" id="{CFA8B549-5835-0C7F-9027-5D0D38A50DEB}"/>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zh-CN" altLang="en-US" sz="1200" u="none" strike="noStrike" kern="1200" cap="none" spc="0" normalizeH="0" baseline="0" noProof="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zh-CN" altLang="en-US" sz="1200" u="none" strike="noStrike" kern="1200" cap="none" spc="0" normalizeH="0" baseline="0" noProof="0" dirty="0">
              <a:ln>
                <a:noFill/>
              </a:ln>
              <a:solidFill>
                <a:schemeClr val="bg1"/>
              </a:solidFill>
              <a:effectLst/>
              <a:uLnTx/>
              <a:uFillTx/>
            </a:endParaRPr>
          </a:p>
        </p:txBody>
      </p:sp>
      <p:sp>
        <p:nvSpPr>
          <p:cNvPr id="5" name="TextBox 4">
            <a:extLst>
              <a:ext uri="{FF2B5EF4-FFF2-40B4-BE49-F238E27FC236}">
                <a16:creationId xmlns:a16="http://schemas.microsoft.com/office/drawing/2014/main" id="{9255ECAB-30E5-94E8-A9BD-0F45C2E4FCA1}"/>
              </a:ext>
            </a:extLst>
          </p:cNvPr>
          <p:cNvSpPr txBox="1"/>
          <p:nvPr/>
        </p:nvSpPr>
        <p:spPr>
          <a:xfrm flipH="1">
            <a:off x="319177" y="1457864"/>
            <a:ext cx="11723298" cy="3293209"/>
          </a:xfrm>
          <a:prstGeom prst="rect">
            <a:avLst/>
          </a:prstGeom>
        </p:spPr>
        <p:txBody>
          <a:bodyPr wrap="square" rtlCol="0">
            <a:spAutoFit/>
          </a:bodyPr>
          <a:lstStyle/>
          <a:p>
            <a:pPr marL="0" indent="0">
              <a:lnSpc>
                <a:spcPct val="100000"/>
              </a:lnSpc>
              <a:spcBef>
                <a:spcPts val="0"/>
              </a:spcBef>
              <a:buFontTx/>
              <a:buNone/>
            </a:pPr>
            <a:r>
              <a:rPr lang="en-IN" sz="1600" dirty="0">
                <a:solidFill>
                  <a:prstClr val="white"/>
                </a:solidFill>
                <a:ea typeface="微软雅黑"/>
                <a:cs typeface="Posterama" panose="020B0504020200020000" pitchFamily="34" charset="0"/>
              </a:rPr>
              <a:t>Extraction of data from CSV files to cleaning the data and then transforming it into something meaningful then finally loading it into the SQL  Management studio to conclude of the transformation process its uploaded into SQL management studio, medium used for the purpose is MS visual studio code (previous versions).</a:t>
            </a:r>
          </a:p>
          <a:p>
            <a:pPr marL="0" indent="0">
              <a:lnSpc>
                <a:spcPct val="100000"/>
              </a:lnSpc>
              <a:spcBef>
                <a:spcPts val="0"/>
              </a:spcBef>
              <a:buFontTx/>
              <a:buNone/>
            </a:pPr>
            <a:endParaRPr lang="en-IN" sz="1600" dirty="0">
              <a:solidFill>
                <a:prstClr val="white"/>
              </a:solidFill>
              <a:ea typeface="微软雅黑"/>
              <a:cs typeface="Posterama" panose="020B0504020200020000" pitchFamily="34" charset="0"/>
            </a:endParaRPr>
          </a:p>
          <a:p>
            <a:pPr marL="0" indent="0">
              <a:lnSpc>
                <a:spcPct val="100000"/>
              </a:lnSpc>
              <a:spcBef>
                <a:spcPts val="0"/>
              </a:spcBef>
              <a:buFontTx/>
              <a:buNone/>
            </a:pPr>
            <a:r>
              <a:rPr lang="en-IN" sz="1600" dirty="0">
                <a:solidFill>
                  <a:prstClr val="white"/>
                </a:solidFill>
                <a:ea typeface="微软雅黑"/>
                <a:cs typeface="Posterama" panose="020B0504020200020000" pitchFamily="34" charset="0"/>
              </a:rPr>
              <a:t>Acquiring data and making it through with the data in the simple and same format to upload into the data warehousing process,</a:t>
            </a:r>
          </a:p>
          <a:p>
            <a:pPr marL="0" indent="0">
              <a:lnSpc>
                <a:spcPct val="100000"/>
              </a:lnSpc>
              <a:spcBef>
                <a:spcPts val="0"/>
              </a:spcBef>
              <a:buFontTx/>
              <a:buNone/>
            </a:pPr>
            <a:r>
              <a:rPr lang="en-IN" sz="1600" dirty="0">
                <a:solidFill>
                  <a:prstClr val="white"/>
                </a:solidFill>
                <a:ea typeface="微软雅黑"/>
                <a:cs typeface="Posterama" panose="020B0504020200020000" pitchFamily="34" charset="0"/>
              </a:rPr>
              <a:t>Cleaning of the data and making it sure there are no null values within the dataset and all the data types are valid and there are no corrupt variables.</a:t>
            </a:r>
          </a:p>
          <a:p>
            <a:pPr marL="0" indent="0">
              <a:lnSpc>
                <a:spcPct val="100000"/>
              </a:lnSpc>
              <a:spcBef>
                <a:spcPts val="0"/>
              </a:spcBef>
              <a:buFontTx/>
              <a:buNone/>
            </a:pPr>
            <a:endParaRPr lang="en-IN" sz="1600" dirty="0">
              <a:solidFill>
                <a:prstClr val="white"/>
              </a:solidFill>
              <a:ea typeface="微软雅黑"/>
              <a:cs typeface="Posterama" panose="020B0504020200020000" pitchFamily="34" charset="0"/>
            </a:endParaRPr>
          </a:p>
          <a:p>
            <a:pPr marL="0" indent="0">
              <a:lnSpc>
                <a:spcPct val="100000"/>
              </a:lnSpc>
              <a:spcBef>
                <a:spcPts val="0"/>
              </a:spcBef>
              <a:buFontTx/>
              <a:buNone/>
            </a:pPr>
            <a:r>
              <a:rPr lang="en-IN" sz="1600" dirty="0">
                <a:solidFill>
                  <a:prstClr val="white"/>
                </a:solidFill>
                <a:ea typeface="微软雅黑"/>
                <a:cs typeface="Posterama" panose="020B0504020200020000" pitchFamily="34" charset="0"/>
              </a:rPr>
              <a:t>Transformation of the columns of customer, product, payment, branch etc into dimensions and connecting the dimensions altogether in a common fact table and thus viewing it as a complete star schema </a:t>
            </a:r>
          </a:p>
          <a:p>
            <a:pPr marL="0" indent="0">
              <a:lnSpc>
                <a:spcPct val="100000"/>
              </a:lnSpc>
              <a:spcBef>
                <a:spcPts val="0"/>
              </a:spcBef>
              <a:buFontTx/>
              <a:buNone/>
            </a:pPr>
            <a:endParaRPr lang="en-IN" sz="1600" dirty="0">
              <a:solidFill>
                <a:prstClr val="white"/>
              </a:solidFill>
              <a:ea typeface="微软雅黑"/>
              <a:cs typeface="Posterama" panose="020B0504020200020000" pitchFamily="34" charset="0"/>
            </a:endParaRPr>
          </a:p>
          <a:p>
            <a:pPr marL="0" indent="0">
              <a:lnSpc>
                <a:spcPct val="100000"/>
              </a:lnSpc>
              <a:spcBef>
                <a:spcPts val="0"/>
              </a:spcBef>
              <a:buFontTx/>
              <a:buNone/>
            </a:pPr>
            <a:r>
              <a:rPr lang="en-IN" sz="1600" dirty="0">
                <a:solidFill>
                  <a:prstClr val="white"/>
                </a:solidFill>
                <a:ea typeface="微软雅黑"/>
                <a:cs typeface="Posterama" panose="020B0504020200020000" pitchFamily="34" charset="0"/>
              </a:rPr>
              <a:t>Loading the dataset further on that is processed, into sort of production role.</a:t>
            </a:r>
          </a:p>
          <a:p>
            <a:pPr>
              <a:lnSpc>
                <a:spcPct val="100000"/>
              </a:lnSpc>
              <a:spcBef>
                <a:spcPts val="0"/>
              </a:spcBef>
            </a:pPr>
            <a:endParaRPr lang="en-IN" sz="1600" dirty="0">
              <a:solidFill>
                <a:prstClr val="white"/>
              </a:solidFill>
              <a:ea typeface="微软雅黑"/>
              <a:cs typeface="Posterama" panose="020B0504020200020000" pitchFamily="34" charset="0"/>
            </a:endParaRPr>
          </a:p>
        </p:txBody>
      </p:sp>
    </p:spTree>
    <p:extLst>
      <p:ext uri="{BB962C8B-B14F-4D97-AF65-F5344CB8AC3E}">
        <p14:creationId xmlns:p14="http://schemas.microsoft.com/office/powerpoint/2010/main" val="1640288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3221392" y="143569"/>
            <a:ext cx="4809800" cy="477534"/>
          </a:xfrm>
        </p:spPr>
        <p:txBody>
          <a:bodyPr/>
          <a:lstStyle/>
          <a:p>
            <a:r>
              <a:rPr lang="en-US" sz="3200" dirty="0"/>
              <a:t>Visualization and Reports</a:t>
            </a:r>
          </a:p>
        </p:txBody>
      </p:sp>
      <p:sp>
        <p:nvSpPr>
          <p:cNvPr id="6" name="Slide Number Placeholder 13">
            <a:extLst>
              <a:ext uri="{FF2B5EF4-FFF2-40B4-BE49-F238E27FC236}">
                <a16:creationId xmlns:a16="http://schemas.microsoft.com/office/drawing/2014/main" id="{4800F032-5102-94C2-865C-AE9D448B2744}"/>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zh-CN" altLang="en-US" sz="1200" u="none" strike="noStrike" kern="1200" cap="none" spc="0" normalizeH="0" baseline="0" noProof="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zh-CN" altLang="en-US" sz="1200" u="none" strike="noStrike" kern="1200" cap="none" spc="0" normalizeH="0" baseline="0" noProof="0" dirty="0">
              <a:ln>
                <a:noFill/>
              </a:ln>
              <a:solidFill>
                <a:schemeClr val="bg1"/>
              </a:solidFill>
              <a:effectLst/>
              <a:uLnTx/>
              <a:uFillTx/>
            </a:endParaRPr>
          </a:p>
        </p:txBody>
      </p:sp>
      <p:sp>
        <p:nvSpPr>
          <p:cNvPr id="7" name="TextBox 6">
            <a:extLst>
              <a:ext uri="{FF2B5EF4-FFF2-40B4-BE49-F238E27FC236}">
                <a16:creationId xmlns:a16="http://schemas.microsoft.com/office/drawing/2014/main" id="{931BE8D2-D17B-6047-345E-3C7AB2DE5D19}"/>
              </a:ext>
            </a:extLst>
          </p:cNvPr>
          <p:cNvSpPr txBox="1"/>
          <p:nvPr/>
        </p:nvSpPr>
        <p:spPr>
          <a:xfrm>
            <a:off x="457200" y="802257"/>
            <a:ext cx="10670875" cy="3416320"/>
          </a:xfrm>
          <a:prstGeom prst="rect">
            <a:avLst/>
          </a:prstGeom>
        </p:spPr>
        <p:txBody>
          <a:bodyPr wrap="square" rtlCol="0">
            <a:spAutoFit/>
          </a:bodyPr>
          <a:lstStyle/>
          <a:p>
            <a:pPr marL="0" indent="0">
              <a:lnSpc>
                <a:spcPct val="100000"/>
              </a:lnSpc>
              <a:spcBef>
                <a:spcPts val="0"/>
              </a:spcBef>
              <a:buFontTx/>
              <a:buNone/>
            </a:pPr>
            <a:r>
              <a:rPr lang="en-US" sz="1800" dirty="0">
                <a:solidFill>
                  <a:prstClr val="white"/>
                </a:solidFill>
                <a:ea typeface="微软雅黑"/>
                <a:cs typeface="Posterama" panose="020B0504020200020000" pitchFamily="34" charset="0"/>
              </a:rPr>
              <a:t>Dashboard creation on Tableau with drill down approach and feature specific approach to make it user friendly and most importantly SSRS reports where there we many types of reports were discussed in team.</a:t>
            </a:r>
          </a:p>
          <a:p>
            <a:pPr marL="0" indent="0">
              <a:lnSpc>
                <a:spcPct val="100000"/>
              </a:lnSpc>
              <a:spcBef>
                <a:spcPts val="0"/>
              </a:spcBef>
              <a:buFontTx/>
              <a:buNone/>
            </a:pPr>
            <a:endParaRPr lang="en-US" dirty="0">
              <a:solidFill>
                <a:prstClr val="white"/>
              </a:solidFill>
              <a:ea typeface="微软雅黑"/>
              <a:cs typeface="Posterama" panose="020B0504020200020000" pitchFamily="34" charset="0"/>
            </a:endParaRPr>
          </a:p>
          <a:p>
            <a:pPr>
              <a:lnSpc>
                <a:spcPct val="100000"/>
              </a:lnSpc>
              <a:spcBef>
                <a:spcPts val="0"/>
              </a:spcBef>
            </a:pPr>
            <a:r>
              <a:rPr lang="en-US" sz="1800" dirty="0">
                <a:solidFill>
                  <a:prstClr val="white"/>
                </a:solidFill>
                <a:ea typeface="微软雅黑"/>
                <a:cs typeface="Posterama" panose="020B0504020200020000" pitchFamily="34" charset="0"/>
              </a:rPr>
              <a:t>Some insights for reports created are as follows:</a:t>
            </a:r>
            <a:br>
              <a:rPr lang="en-US" sz="1800" dirty="0">
                <a:solidFill>
                  <a:prstClr val="white"/>
                </a:solidFill>
                <a:ea typeface="微软雅黑"/>
                <a:cs typeface="Posterama" panose="020B0504020200020000" pitchFamily="34" charset="0"/>
              </a:rPr>
            </a:br>
            <a:endParaRPr lang="en-US" sz="1800" dirty="0">
              <a:solidFill>
                <a:prstClr val="white"/>
              </a:solidFill>
              <a:ea typeface="微软雅黑"/>
              <a:cs typeface="Posterama" panose="020B0504020200020000" pitchFamily="34" charset="0"/>
            </a:endParaRPr>
          </a:p>
          <a:p>
            <a:pPr marL="285750" indent="-285750">
              <a:lnSpc>
                <a:spcPct val="100000"/>
              </a:lnSpc>
              <a:spcBef>
                <a:spcPts val="0"/>
              </a:spcBef>
              <a:buFont typeface="Arial" panose="020B0604020202020204" pitchFamily="34" charset="0"/>
              <a:buChar char="•"/>
            </a:pPr>
            <a:r>
              <a:rPr lang="en-US" sz="1800" dirty="0">
                <a:solidFill>
                  <a:prstClr val="white"/>
                </a:solidFill>
                <a:ea typeface="微软雅黑"/>
                <a:cs typeface="Posterama" panose="020B0504020200020000" pitchFamily="34" charset="0"/>
              </a:rPr>
              <a:t>Total Sales per Branch (Pie chart)</a:t>
            </a:r>
          </a:p>
          <a:p>
            <a:pPr marL="285750" indent="-285750">
              <a:lnSpc>
                <a:spcPct val="100000"/>
              </a:lnSpc>
              <a:spcBef>
                <a:spcPts val="0"/>
              </a:spcBef>
              <a:buFont typeface="Arial" panose="020B0604020202020204" pitchFamily="34" charset="0"/>
              <a:buChar char="•"/>
            </a:pPr>
            <a:r>
              <a:rPr lang="en-US" dirty="0">
                <a:solidFill>
                  <a:prstClr val="white"/>
                </a:solidFill>
                <a:ea typeface="微软雅黑"/>
                <a:cs typeface="Posterama" panose="020B0504020200020000" pitchFamily="34" charset="0"/>
              </a:rPr>
              <a:t>Product sold based on the payment method.</a:t>
            </a:r>
          </a:p>
          <a:p>
            <a:pPr marL="285750" indent="-285750">
              <a:lnSpc>
                <a:spcPct val="100000"/>
              </a:lnSpc>
              <a:spcBef>
                <a:spcPts val="0"/>
              </a:spcBef>
              <a:buFont typeface="Arial" panose="020B0604020202020204" pitchFamily="34" charset="0"/>
              <a:buChar char="•"/>
            </a:pPr>
            <a:r>
              <a:rPr lang="en-US" sz="1800" dirty="0">
                <a:solidFill>
                  <a:prstClr val="white"/>
                </a:solidFill>
                <a:ea typeface="微软雅黑"/>
                <a:cs typeface="Posterama" panose="020B0504020200020000" pitchFamily="34" charset="0"/>
              </a:rPr>
              <a:t>Sales of product per week.</a:t>
            </a:r>
          </a:p>
          <a:p>
            <a:pPr marL="285750" indent="-285750">
              <a:lnSpc>
                <a:spcPct val="100000"/>
              </a:lnSpc>
              <a:spcBef>
                <a:spcPts val="0"/>
              </a:spcBef>
              <a:buFont typeface="Arial" panose="020B0604020202020204" pitchFamily="34" charset="0"/>
              <a:buChar char="•"/>
            </a:pPr>
            <a:r>
              <a:rPr lang="en-US" dirty="0">
                <a:solidFill>
                  <a:prstClr val="white"/>
                </a:solidFill>
                <a:ea typeface="微软雅黑"/>
                <a:cs typeface="Posterama" panose="020B0504020200020000" pitchFamily="34" charset="0"/>
              </a:rPr>
              <a:t>Monthly sales and taxes.</a:t>
            </a:r>
          </a:p>
          <a:p>
            <a:pPr marL="285750" indent="-285750">
              <a:lnSpc>
                <a:spcPct val="100000"/>
              </a:lnSpc>
              <a:spcBef>
                <a:spcPts val="0"/>
              </a:spcBef>
              <a:buFont typeface="Arial" panose="020B0604020202020204" pitchFamily="34" charset="0"/>
              <a:buChar char="•"/>
            </a:pPr>
            <a:r>
              <a:rPr lang="en-US" sz="1800" dirty="0">
                <a:solidFill>
                  <a:prstClr val="white"/>
                </a:solidFill>
                <a:ea typeface="微软雅黑"/>
                <a:cs typeface="Posterama" panose="020B0504020200020000" pitchFamily="34" charset="0"/>
              </a:rPr>
              <a:t>SSRS (SQL Server Reporting Services).</a:t>
            </a:r>
          </a:p>
          <a:p>
            <a:pPr marL="285750" indent="-285750">
              <a:lnSpc>
                <a:spcPct val="100000"/>
              </a:lnSpc>
              <a:spcBef>
                <a:spcPts val="0"/>
              </a:spcBef>
              <a:buFont typeface="Arial" panose="020B0604020202020204" pitchFamily="34" charset="0"/>
              <a:buChar char="•"/>
            </a:pPr>
            <a:r>
              <a:rPr lang="en-US" dirty="0">
                <a:solidFill>
                  <a:prstClr val="white"/>
                </a:solidFill>
                <a:ea typeface="微软雅黑"/>
                <a:cs typeface="Posterama" panose="020B0504020200020000" pitchFamily="34" charset="0"/>
              </a:rPr>
              <a:t>SSRS based on Different aspects E.g. Per product, per Branch, sales monthly report or payment method.</a:t>
            </a:r>
            <a:endParaRPr lang="en-US" sz="1800" dirty="0">
              <a:solidFill>
                <a:prstClr val="white"/>
              </a:solidFill>
              <a:ea typeface="微软雅黑"/>
              <a:cs typeface="Posterama" panose="020B0504020200020000" pitchFamily="34" charset="0"/>
            </a:endParaRPr>
          </a:p>
          <a:p>
            <a:pPr marL="0" indent="0">
              <a:lnSpc>
                <a:spcPct val="100000"/>
              </a:lnSpc>
              <a:spcBef>
                <a:spcPts val="0"/>
              </a:spcBef>
              <a:buFontTx/>
              <a:buNone/>
            </a:pPr>
            <a:endParaRPr lang="en-IN" sz="1800" dirty="0">
              <a:solidFill>
                <a:prstClr val="white"/>
              </a:solidFill>
              <a:ea typeface="微软雅黑"/>
              <a:cs typeface="Posterama" panose="020B0504020200020000" pitchFamily="34" charset="0"/>
            </a:endParaRPr>
          </a:p>
        </p:txBody>
      </p:sp>
    </p:spTree>
    <p:extLst>
      <p:ext uri="{BB962C8B-B14F-4D97-AF65-F5344CB8AC3E}">
        <p14:creationId xmlns:p14="http://schemas.microsoft.com/office/powerpoint/2010/main" val="1246021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13">
            <a:extLst>
              <a:ext uri="{FF2B5EF4-FFF2-40B4-BE49-F238E27FC236}">
                <a16:creationId xmlns:a16="http://schemas.microsoft.com/office/drawing/2014/main" id="{7B1FF929-CED0-79CA-154D-98463CC4A60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zh-CN" altLang="en-US" sz="1200" u="none" strike="noStrike" kern="1200" cap="none" spc="0" normalizeH="0" baseline="0" noProof="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zh-CN" altLang="en-US" sz="1200" u="none" strike="noStrike" kern="1200" cap="none" spc="0" normalizeH="0" baseline="0" noProof="0" dirty="0">
              <a:ln>
                <a:noFill/>
              </a:ln>
              <a:solidFill>
                <a:schemeClr val="bg1"/>
              </a:solidFill>
              <a:effectLst/>
              <a:uLnTx/>
              <a:uFillTx/>
            </a:endParaRPr>
          </a:p>
        </p:txBody>
      </p:sp>
      <p:sp>
        <p:nvSpPr>
          <p:cNvPr id="2" name="Title 2">
            <a:extLst>
              <a:ext uri="{FF2B5EF4-FFF2-40B4-BE49-F238E27FC236}">
                <a16:creationId xmlns:a16="http://schemas.microsoft.com/office/drawing/2014/main" id="{A12B21AB-9FB4-771D-E11B-B48DD5B0DF1B}"/>
              </a:ext>
            </a:extLst>
          </p:cNvPr>
          <p:cNvSpPr txBox="1">
            <a:spLocks/>
          </p:cNvSpPr>
          <p:nvPr/>
        </p:nvSpPr>
        <p:spPr>
          <a:xfrm>
            <a:off x="3221392" y="143569"/>
            <a:ext cx="4809800" cy="47753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bg1"/>
                </a:solidFill>
                <a:latin typeface="+mn-lt"/>
                <a:ea typeface="+mj-ea"/>
                <a:cs typeface="+mj-cs"/>
              </a:defRPr>
            </a:lvl1pPr>
          </a:lstStyle>
          <a:p>
            <a:pPr algn="ctr"/>
            <a:r>
              <a:rPr lang="en-US" sz="3200" dirty="0"/>
              <a:t>Graph Databases</a:t>
            </a:r>
          </a:p>
        </p:txBody>
      </p:sp>
      <p:sp>
        <p:nvSpPr>
          <p:cNvPr id="3" name="TextBox 2">
            <a:extLst>
              <a:ext uri="{FF2B5EF4-FFF2-40B4-BE49-F238E27FC236}">
                <a16:creationId xmlns:a16="http://schemas.microsoft.com/office/drawing/2014/main" id="{19B6589B-14C7-5BBE-E9A6-016AAD3EBF4D}"/>
              </a:ext>
            </a:extLst>
          </p:cNvPr>
          <p:cNvSpPr txBox="1"/>
          <p:nvPr/>
        </p:nvSpPr>
        <p:spPr>
          <a:xfrm>
            <a:off x="5313872" y="966158"/>
            <a:ext cx="5880297" cy="4278094"/>
          </a:xfrm>
          <a:prstGeom prst="rect">
            <a:avLst/>
          </a:prstGeom>
        </p:spPr>
        <p:txBody>
          <a:bodyPr wrap="square" rtlCol="0">
            <a:spAutoFit/>
          </a:bodyPr>
          <a:lstStyle/>
          <a:p>
            <a:pPr marL="0" indent="0">
              <a:lnSpc>
                <a:spcPct val="100000"/>
              </a:lnSpc>
              <a:spcBef>
                <a:spcPts val="0"/>
              </a:spcBef>
              <a:buFontTx/>
              <a:buNone/>
            </a:pPr>
            <a:r>
              <a:rPr lang="en-US" sz="1600" dirty="0">
                <a:solidFill>
                  <a:prstClr val="white"/>
                </a:solidFill>
                <a:ea typeface="微软雅黑"/>
                <a:cs typeface="Posterama" panose="020B0504020200020000" pitchFamily="34" charset="0"/>
              </a:rPr>
              <a:t>Neo4j being world’s leading graph database, </a:t>
            </a:r>
            <a:r>
              <a:rPr lang="en-US" sz="1600" dirty="0">
                <a:solidFill>
                  <a:schemeClr val="bg1"/>
                </a:solidFill>
                <a:ea typeface="微软雅黑"/>
                <a:cs typeface="Posterama" panose="020B0504020200020000" pitchFamily="34" charset="0"/>
              </a:rPr>
              <a:t>t</a:t>
            </a:r>
            <a:r>
              <a:rPr lang="en-US" sz="1600" b="0" i="0" u="none" strike="noStrike" dirty="0">
                <a:solidFill>
                  <a:schemeClr val="bg1"/>
                </a:solidFill>
                <a:effectLst/>
              </a:rPr>
              <a:t>he architecture is designed for optimal management, storage, and traversal of nodes and relationships. The graph database takes a property graph approach, which is beneficial for both traversal performance and operation runtime. Neo4j offers dedicated memory management and memory-efficient operations. Neo4j is scalable and can be set up as a single server or on a group of machines in a production environment that can handle failures. Other features for production applications include hot backups and extensive monitoring.</a:t>
            </a:r>
          </a:p>
          <a:p>
            <a:pPr marL="0" indent="0">
              <a:lnSpc>
                <a:spcPct val="100000"/>
              </a:lnSpc>
              <a:spcBef>
                <a:spcPts val="0"/>
              </a:spcBef>
              <a:buFontTx/>
              <a:buNone/>
            </a:pPr>
            <a:endParaRPr lang="en-US" sz="1600" dirty="0">
              <a:solidFill>
                <a:schemeClr val="bg1"/>
              </a:solidFill>
              <a:ea typeface="微软雅黑"/>
              <a:cs typeface="Posterama" panose="020B0504020200020000" pitchFamily="34" charset="0"/>
            </a:endParaRPr>
          </a:p>
          <a:p>
            <a:pPr marL="0" indent="0">
              <a:lnSpc>
                <a:spcPct val="100000"/>
              </a:lnSpc>
              <a:spcBef>
                <a:spcPts val="0"/>
              </a:spcBef>
              <a:buFontTx/>
              <a:buNone/>
            </a:pPr>
            <a:r>
              <a:rPr lang="en-US" sz="1600" dirty="0">
                <a:solidFill>
                  <a:schemeClr val="bg1"/>
                </a:solidFill>
                <a:ea typeface="微软雅黑"/>
                <a:cs typeface="Posterama" panose="020B0504020200020000" pitchFamily="34" charset="0"/>
              </a:rPr>
              <a:t>We created our graph database using the same technique and double checked our queries and it was the same as we viewed in the ETL process.</a:t>
            </a:r>
          </a:p>
          <a:p>
            <a:pPr marL="0" indent="0">
              <a:lnSpc>
                <a:spcPct val="100000"/>
              </a:lnSpc>
              <a:spcBef>
                <a:spcPts val="0"/>
              </a:spcBef>
              <a:buFontTx/>
              <a:buNone/>
            </a:pPr>
            <a:endParaRPr lang="en-US" sz="1600" dirty="0">
              <a:solidFill>
                <a:schemeClr val="bg1"/>
              </a:solidFill>
              <a:ea typeface="微软雅黑"/>
              <a:cs typeface="Posterama" panose="020B0504020200020000" pitchFamily="34" charset="0"/>
            </a:endParaRPr>
          </a:p>
          <a:p>
            <a:pPr marL="0" indent="0">
              <a:lnSpc>
                <a:spcPct val="100000"/>
              </a:lnSpc>
              <a:spcBef>
                <a:spcPts val="0"/>
              </a:spcBef>
              <a:buFontTx/>
              <a:buNone/>
            </a:pPr>
            <a:r>
              <a:rPr lang="en-US" sz="1600" dirty="0">
                <a:solidFill>
                  <a:schemeClr val="bg1"/>
                </a:solidFill>
                <a:ea typeface="微软雅黑"/>
                <a:cs typeface="Posterama" panose="020B0504020200020000" pitchFamily="34" charset="0"/>
              </a:rPr>
              <a:t>We made it liable to some relationships and matched the correct features.</a:t>
            </a:r>
            <a:endParaRPr lang="en-IN" sz="1600" dirty="0">
              <a:solidFill>
                <a:schemeClr val="bg1"/>
              </a:solidFill>
              <a:ea typeface="微软雅黑"/>
              <a:cs typeface="Posterama" panose="020B0504020200020000" pitchFamily="34" charset="0"/>
            </a:endParaRPr>
          </a:p>
        </p:txBody>
      </p:sp>
    </p:spTree>
    <p:extLst>
      <p:ext uri="{BB962C8B-B14F-4D97-AF65-F5344CB8AC3E}">
        <p14:creationId xmlns:p14="http://schemas.microsoft.com/office/powerpoint/2010/main" val="32955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4" name="图片占位符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2" cstate="print">
            <a:extLst>
              <a:ext uri="{28A0092B-C50C-407E-A947-70E740481C1C}">
                <a14:useLocalDpi xmlns:a14="http://schemas.microsoft.com/office/drawing/2010/main"/>
              </a:ext>
            </a:extLst>
          </a:blip>
          <a:srcRect/>
          <a:stretch/>
        </p:blipFill>
        <p:spPr/>
      </p:pic>
      <p:pic>
        <p:nvPicPr>
          <p:cNvPr id="16" name="图片占位符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3" cstate="print">
            <a:extLst>
              <a:ext uri="{28A0092B-C50C-407E-A947-70E740481C1C}">
                <a14:useLocalDpi xmlns:a14="http://schemas.microsoft.com/office/drawing/2010/main"/>
              </a:ext>
            </a:extLst>
          </a:blip>
          <a:srcRect/>
          <a:stretch/>
        </p:blipFill>
        <p:spPr/>
      </p:pic>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4"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p:txBody>
          <a:bodyPr/>
          <a:lstStyle/>
          <a:p>
            <a:r>
              <a:rPr lang="en-US" dirty="0"/>
              <a:t>Daniela Osinaga </a:t>
            </a:r>
          </a:p>
          <a:p>
            <a:r>
              <a:rPr lang="en-US" dirty="0"/>
              <a:t>Aditya </a:t>
            </a:r>
            <a:r>
              <a:rPr lang="en-US" dirty="0" err="1"/>
              <a:t>Anilkumar</a:t>
            </a:r>
            <a:r>
              <a:rPr lang="en-US" dirty="0"/>
              <a:t> </a:t>
            </a:r>
          </a:p>
          <a:p>
            <a:r>
              <a:rPr lang="en-US"/>
              <a:t>Abuzar Khan</a:t>
            </a:r>
            <a:endParaRPr lang="en-US" dirty="0"/>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5"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p:sld>
</file>

<file path=ppt/theme/theme1.xml><?xml version="1.0" encoding="utf-8"?>
<a:theme xmlns:a="http://schemas.openxmlformats.org/drawingml/2006/main" name="Office 主题​​">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dark - tm89027928_Win22_jx_v15" id="{6FC4CD7C-8D8C-413D-9734-DB9D2ACDF211}" vid="{3BCE2F71-642F-410D-8C9D-43A56939DC21}"/>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A2AE28-B20A-43BD-B938-8C55A179243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19EC099-CA80-4E7D-B4BF-2970B26F4E55}">
  <ds:schemaRefs>
    <ds:schemaRef ds:uri="http://schemas.microsoft.com/sharepoint/v3/contenttype/forms"/>
  </ds:schemaRefs>
</ds:datastoreItem>
</file>

<file path=customXml/itemProps3.xml><?xml version="1.0" encoding="utf-8"?>
<ds:datastoreItem xmlns:ds="http://schemas.openxmlformats.org/officeDocument/2006/customXml" ds:itemID="{A21E1349-079A-46DA-8C56-B35AC6C117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316</TotalTime>
  <Words>630</Words>
  <Application>Microsoft Office PowerPoint</Application>
  <PresentationFormat>Widescreen</PresentationFormat>
  <Paragraphs>59</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DengXian</vt:lpstr>
      <vt:lpstr>Abadi</vt:lpstr>
      <vt:lpstr>Arial</vt:lpstr>
      <vt:lpstr>Calibri</vt:lpstr>
      <vt:lpstr>Posterama Text Black</vt:lpstr>
      <vt:lpstr>Posterama Text SemiBold</vt:lpstr>
      <vt:lpstr>Office 主题​​</vt:lpstr>
      <vt:lpstr>Data Storage Solutions (Design and Development of data storage solutions for analysis)</vt:lpstr>
      <vt:lpstr>Contents</vt:lpstr>
      <vt:lpstr>Introduction</vt:lpstr>
      <vt:lpstr>Schema</vt:lpstr>
      <vt:lpstr>ETL(Extract Transform Load)</vt:lpstr>
      <vt:lpstr>Visualization and Reports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Storage Solutions (Design and Development of data storage solutions for analysis)</dc:title>
  <dc:creator>Abuzar Khan</dc:creator>
  <cp:lastModifiedBy>Abuzar Khan</cp:lastModifiedBy>
  <cp:revision>5</cp:revision>
  <dcterms:created xsi:type="dcterms:W3CDTF">2022-12-11T18:29:57Z</dcterms:created>
  <dcterms:modified xsi:type="dcterms:W3CDTF">2022-12-11T23:46:31Z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